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9588" cy="10117138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1C1C"/>
    <a:srgbClr val="FFFF99"/>
    <a:srgbClr val="D2A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1873" autoAdjust="0"/>
  </p:normalViewPr>
  <p:slideViewPr>
    <p:cSldViewPr>
      <p:cViewPr>
        <p:scale>
          <a:sx n="100" d="100"/>
          <a:sy n="100" d="100"/>
        </p:scale>
        <p:origin x="-1416" y="1134"/>
      </p:cViewPr>
      <p:guideLst>
        <p:guide orient="horz" pos="3187"/>
        <p:guide pos="2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375" cy="497368"/>
          </a:xfrm>
          <a:prstGeom prst="rect">
            <a:avLst/>
          </a:prstGeom>
        </p:spPr>
        <p:txBody>
          <a:bodyPr vert="horz" lIns="92228" tIns="46114" rIns="92228" bIns="461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0"/>
            <a:ext cx="2950374" cy="497368"/>
          </a:xfrm>
          <a:prstGeom prst="rect">
            <a:avLst/>
          </a:prstGeom>
        </p:spPr>
        <p:txBody>
          <a:bodyPr vert="horz" lIns="92228" tIns="46114" rIns="92228" bIns="46114" rtlCol="0"/>
          <a:lstStyle>
            <a:lvl1pPr algn="r">
              <a:defRPr sz="1200"/>
            </a:lvl1pPr>
          </a:lstStyle>
          <a:p>
            <a:fld id="{66FC9B8B-C2E3-4E5A-ADD5-A44B14B40C9F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39950" y="746125"/>
            <a:ext cx="252730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8" tIns="46114" rIns="92228" bIns="461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1" y="4720986"/>
            <a:ext cx="5446722" cy="4473103"/>
          </a:xfrm>
          <a:prstGeom prst="rect">
            <a:avLst/>
          </a:prstGeom>
        </p:spPr>
        <p:txBody>
          <a:bodyPr vert="horz" lIns="92228" tIns="46114" rIns="92228" bIns="4611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50375" cy="497367"/>
          </a:xfrm>
          <a:prstGeom prst="rect">
            <a:avLst/>
          </a:prstGeom>
        </p:spPr>
        <p:txBody>
          <a:bodyPr vert="horz" lIns="92228" tIns="46114" rIns="92228" bIns="461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7367"/>
          </a:xfrm>
          <a:prstGeom prst="rect">
            <a:avLst/>
          </a:prstGeom>
        </p:spPr>
        <p:txBody>
          <a:bodyPr vert="horz" lIns="92228" tIns="46114" rIns="92228" bIns="46114" rtlCol="0" anchor="b"/>
          <a:lstStyle>
            <a:lvl1pPr algn="r">
              <a:defRPr sz="1200"/>
            </a:lvl1pPr>
          </a:lstStyle>
          <a:p>
            <a:fld id="{185E289D-E94D-4FBE-8CF1-AC1AD17CF13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89157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470" y="3142873"/>
            <a:ext cx="5830650" cy="216862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939" y="5733045"/>
            <a:ext cx="4801712" cy="258549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84688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32493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61" y="6501198"/>
            <a:ext cx="5830650" cy="200937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61" y="4288076"/>
            <a:ext cx="5830650" cy="22131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55359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236" y="3147556"/>
            <a:ext cx="2257948" cy="89016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9510" y="3147556"/>
            <a:ext cx="2257948" cy="89016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22094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80" y="405155"/>
            <a:ext cx="6173629" cy="168619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79" y="2264648"/>
            <a:ext cx="3030843" cy="9437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79" y="3208444"/>
            <a:ext cx="3030843" cy="5829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77" y="2264648"/>
            <a:ext cx="3032033" cy="9437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77" y="3208444"/>
            <a:ext cx="3032033" cy="5829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883863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24558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91819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81" y="402814"/>
            <a:ext cx="2256757" cy="17142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909" y="402814"/>
            <a:ext cx="3834701" cy="86346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81" y="2117106"/>
            <a:ext cx="2256757" cy="69204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07529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528" y="7081997"/>
            <a:ext cx="4115753" cy="83607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528" y="903984"/>
            <a:ext cx="4115753" cy="60702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528" y="7918068"/>
            <a:ext cx="4115753" cy="11873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64141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08231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901" y="540989"/>
            <a:ext cx="1157556" cy="11508244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236" y="540989"/>
            <a:ext cx="3358341" cy="1150824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01901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80" y="405155"/>
            <a:ext cx="6173629" cy="1686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80" y="2360669"/>
            <a:ext cx="6173629" cy="667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79" y="9377091"/>
            <a:ext cx="1600571" cy="538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6D22-1297-44A3-B960-05F773A96576}" type="datetimeFigureOut">
              <a:rPr kumimoji="1" lang="ja-JP" altLang="en-US" smtClean="0"/>
              <a:pPr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693" y="9377091"/>
            <a:ext cx="2172203" cy="538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6038" y="9377091"/>
            <a:ext cx="1600571" cy="538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6CBE-E266-42A6-ABDF-A9AAE039EAA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08074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773610" y="9717028"/>
            <a:ext cx="424847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TOYOWORK SECURITY</a:t>
            </a:r>
            <a:r>
              <a:rPr lang="ja-JP" alt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 </a:t>
            </a:r>
            <a:r>
              <a:rPr lang="en-US" altLang="ja-JP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OKINAWA</a:t>
            </a:r>
            <a:endParaRPr lang="ja-JP" alt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LilyUPC" pitchFamily="34" charset="-34"/>
              <a:cs typeface="LilyUPC" pitchFamily="34" charset="-34"/>
            </a:endParaRPr>
          </a:p>
        </p:txBody>
      </p:sp>
      <p:pic>
        <p:nvPicPr>
          <p:cNvPr id="5" name="Picture 2" descr="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9593" y="9595073"/>
            <a:ext cx="579401" cy="52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正方形/長方形 5"/>
          <p:cNvSpPr/>
          <p:nvPr/>
        </p:nvSpPr>
        <p:spPr>
          <a:xfrm>
            <a:off x="0" y="1170137"/>
            <a:ext cx="6859588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/>
              <a:t>会社概要</a:t>
            </a:r>
            <a:endParaRPr kumimoji="1" lang="ja-JP" altLang="en-US" sz="1400" dirty="0"/>
          </a:p>
        </p:txBody>
      </p:sp>
      <p:sp>
        <p:nvSpPr>
          <p:cNvPr id="7" name="正方形/長方形 6"/>
          <p:cNvSpPr/>
          <p:nvPr/>
        </p:nvSpPr>
        <p:spPr>
          <a:xfrm>
            <a:off x="-12814" y="3114353"/>
            <a:ext cx="6859588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 smtClean="0"/>
              <a:t>事業内容</a:t>
            </a:r>
            <a:endParaRPr kumimoji="1" lang="ja-JP" altLang="en-US" sz="1400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4986561"/>
            <a:ext cx="6859588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/>
              <a:t>資格者</a:t>
            </a:r>
            <a:endParaRPr kumimoji="1" lang="ja-JP" altLang="en-US" sz="1400" dirty="0"/>
          </a:p>
        </p:txBody>
      </p:sp>
      <p:sp>
        <p:nvSpPr>
          <p:cNvPr id="9" name="正方形/長方形 8"/>
          <p:cNvSpPr/>
          <p:nvPr/>
        </p:nvSpPr>
        <p:spPr>
          <a:xfrm>
            <a:off x="0" y="6786761"/>
            <a:ext cx="6859588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 smtClean="0"/>
              <a:t>グループ企業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7426" y="6040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>
                <a:solidFill>
                  <a:srgbClr val="1C1C1C"/>
                </a:solidFill>
              </a:rPr>
              <a:t>安全・安心な社会創りのプロとして</a:t>
            </a:r>
            <a:endParaRPr kumimoji="1" lang="ja-JP" altLang="en-US" b="1" dirty="0">
              <a:solidFill>
                <a:srgbClr val="1C1C1C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0" y="450057"/>
            <a:ext cx="6859588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solidFill>
                  <a:srgbClr val="1C1C1C"/>
                </a:solidFill>
              </a:rPr>
              <a:t>　</a:t>
            </a:r>
            <a:r>
              <a:rPr kumimoji="1" lang="ja-JP" altLang="en-US" sz="1100" dirty="0" smtClean="0">
                <a:solidFill>
                  <a:srgbClr val="1C1C1C"/>
                </a:solidFill>
              </a:rPr>
              <a:t>私たちは、平成２年１２月に東洋ワーク株式会社のセキュリティ部門として誕生し、平成２１年</a:t>
            </a:r>
            <a:r>
              <a:rPr lang="ja-JP" altLang="en-US" sz="1100" dirty="0" smtClean="0">
                <a:solidFill>
                  <a:srgbClr val="1C1C1C"/>
                </a:solidFill>
              </a:rPr>
              <a:t>９月に東洋ワークセキュリティ株式会社となり、</a:t>
            </a:r>
            <a:r>
              <a:rPr kumimoji="1" lang="ja-JP" altLang="en-US" sz="1100" dirty="0" smtClean="0">
                <a:solidFill>
                  <a:srgbClr val="1C1C1C"/>
                </a:solidFill>
              </a:rPr>
              <a:t>事業開始以来、東北を中心として高い技術力とネットワーク構築を進め、積極的な事業展開により全国各地にエリアを拡大して参りました。</a:t>
            </a:r>
            <a:endParaRPr kumimoji="1" lang="en-US" altLang="ja-JP" sz="1100" dirty="0" smtClean="0">
              <a:solidFill>
                <a:srgbClr val="1C1C1C"/>
              </a:solidFill>
            </a:endParaRPr>
          </a:p>
          <a:p>
            <a:r>
              <a:rPr lang="ja-JP" altLang="en-US" sz="1100" dirty="0">
                <a:solidFill>
                  <a:srgbClr val="1C1C1C"/>
                </a:solidFill>
              </a:rPr>
              <a:t>　</a:t>
            </a:r>
            <a:r>
              <a:rPr lang="ja-JP" altLang="en-US" sz="1100" dirty="0" smtClean="0">
                <a:solidFill>
                  <a:srgbClr val="1C1C1C"/>
                </a:solidFill>
              </a:rPr>
              <a:t>これからも更なる成長を求め、「東洋ワークセキュリティ沖縄株式会社」を平成２５年９月に設立致しました。</a:t>
            </a:r>
            <a:endParaRPr lang="en-US" altLang="ja-JP" sz="1100" dirty="0" smtClean="0">
              <a:solidFill>
                <a:srgbClr val="1C1C1C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7426" y="1530177"/>
            <a:ext cx="5832648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商号 </a:t>
            </a:r>
            <a:r>
              <a:rPr lang="ja-JP" altLang="en-US" sz="900" dirty="0">
                <a:solidFill>
                  <a:srgbClr val="1C1C1C"/>
                </a:solidFill>
              </a:rPr>
              <a:t>	東洋</a:t>
            </a:r>
            <a:r>
              <a:rPr lang="ja-JP" altLang="en-US" sz="900" dirty="0" smtClean="0">
                <a:solidFill>
                  <a:srgbClr val="1C1C1C"/>
                </a:solidFill>
              </a:rPr>
              <a:t>ワークセキュリティ</a:t>
            </a:r>
            <a:r>
              <a:rPr lang="ja-JP" altLang="en-US" sz="900" dirty="0">
                <a:solidFill>
                  <a:srgbClr val="1C1C1C"/>
                </a:solidFill>
              </a:rPr>
              <a:t>沖縄</a:t>
            </a:r>
            <a:r>
              <a:rPr lang="ja-JP" altLang="en-US" sz="900" dirty="0" smtClean="0">
                <a:solidFill>
                  <a:srgbClr val="1C1C1C"/>
                </a:solidFill>
              </a:rPr>
              <a:t>株式</a:t>
            </a:r>
            <a:r>
              <a:rPr lang="ja-JP" altLang="en-US" sz="900" dirty="0">
                <a:solidFill>
                  <a:srgbClr val="1C1C1C"/>
                </a:solidFill>
              </a:rPr>
              <a:t>会社 	</a:t>
            </a:r>
          </a:p>
          <a:p>
            <a:r>
              <a:rPr lang="ja-JP" altLang="en-US" sz="900" dirty="0">
                <a:solidFill>
                  <a:srgbClr val="1C1C1C"/>
                </a:solidFill>
              </a:rPr>
              <a:t>所在地 	〒</a:t>
            </a:r>
            <a:r>
              <a:rPr lang="en-US" altLang="ja-JP" sz="900" dirty="0" smtClean="0">
                <a:solidFill>
                  <a:srgbClr val="1C1C1C"/>
                </a:solidFill>
              </a:rPr>
              <a:t>900-0002</a:t>
            </a:r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沖縄県</a:t>
            </a:r>
            <a:r>
              <a:rPr lang="ja-JP" altLang="en-US" sz="900" dirty="0" smtClean="0">
                <a:solidFill>
                  <a:srgbClr val="1C1C1C"/>
                </a:solidFill>
              </a:rPr>
              <a:t>那覇市</a:t>
            </a:r>
            <a:r>
              <a:rPr lang="ja-JP" altLang="en-US" sz="900" dirty="0" smtClean="0">
                <a:solidFill>
                  <a:srgbClr val="1C1C1C"/>
                </a:solidFill>
              </a:rPr>
              <a:t>曙</a:t>
            </a:r>
            <a:r>
              <a:rPr lang="en-US" altLang="ja-JP" sz="900" dirty="0" smtClean="0">
                <a:solidFill>
                  <a:srgbClr val="1C1C1C"/>
                </a:solidFill>
              </a:rPr>
              <a:t>2-24-13</a:t>
            </a:r>
            <a:r>
              <a:rPr lang="ja-JP" altLang="en-US" sz="900" dirty="0" smtClean="0">
                <a:solidFill>
                  <a:srgbClr val="1C1C1C"/>
                </a:solidFill>
              </a:rPr>
              <a:t>　曙沖商ビル２Ｆ　</a:t>
            </a:r>
            <a:r>
              <a:rPr lang="en-US" altLang="ja-JP" sz="900" dirty="0" smtClean="0">
                <a:solidFill>
                  <a:srgbClr val="1C1C1C"/>
                </a:solidFill>
              </a:rPr>
              <a:t>2-B</a:t>
            </a:r>
            <a:endParaRPr lang="ja-JP" altLang="en-US" sz="900" dirty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  	</a:t>
            </a:r>
            <a:r>
              <a:rPr lang="ja-JP" altLang="en-US" sz="900" dirty="0" smtClean="0">
                <a:solidFill>
                  <a:srgbClr val="1C1C1C"/>
                </a:solidFill>
              </a:rPr>
              <a:t>ＴＥＬ</a:t>
            </a:r>
            <a:r>
              <a:rPr lang="en-US" altLang="ja-JP" sz="900" dirty="0" smtClean="0">
                <a:solidFill>
                  <a:srgbClr val="1C1C1C"/>
                </a:solidFill>
              </a:rPr>
              <a:t>098-943-1320</a:t>
            </a:r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ＦＡＸ</a:t>
            </a:r>
            <a:r>
              <a:rPr lang="en-US" altLang="ja-JP" sz="900" dirty="0" smtClean="0">
                <a:solidFill>
                  <a:srgbClr val="1C1C1C"/>
                </a:solidFill>
              </a:rPr>
              <a:t>098-943-1188</a:t>
            </a:r>
            <a:endParaRPr lang="en-US" altLang="ja-JP" sz="900" dirty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設立 	平成</a:t>
            </a:r>
            <a:r>
              <a:rPr lang="en-US" altLang="ja-JP" sz="900" dirty="0" smtClean="0">
                <a:solidFill>
                  <a:srgbClr val="1C1C1C"/>
                </a:solidFill>
              </a:rPr>
              <a:t>25</a:t>
            </a:r>
            <a:r>
              <a:rPr lang="ja-JP" altLang="en-US" sz="900" dirty="0" smtClean="0">
                <a:solidFill>
                  <a:srgbClr val="1C1C1C"/>
                </a:solidFill>
              </a:rPr>
              <a:t>年</a:t>
            </a:r>
            <a:r>
              <a:rPr lang="en-US" altLang="ja-JP" sz="900" dirty="0">
                <a:solidFill>
                  <a:srgbClr val="1C1C1C"/>
                </a:solidFill>
              </a:rPr>
              <a:t>9</a:t>
            </a:r>
            <a:r>
              <a:rPr lang="ja-JP" altLang="en-US" sz="900" dirty="0" smtClean="0">
                <a:solidFill>
                  <a:srgbClr val="1C1C1C"/>
                </a:solidFill>
              </a:rPr>
              <a:t>月</a:t>
            </a:r>
            <a:r>
              <a:rPr lang="en-US" altLang="ja-JP" sz="900" dirty="0">
                <a:solidFill>
                  <a:srgbClr val="1C1C1C"/>
                </a:solidFill>
              </a:rPr>
              <a:t>2</a:t>
            </a:r>
            <a:r>
              <a:rPr lang="ja-JP" altLang="en-US" sz="900" dirty="0" smtClean="0">
                <a:solidFill>
                  <a:srgbClr val="1C1C1C"/>
                </a:solidFill>
              </a:rPr>
              <a:t>日</a:t>
            </a:r>
            <a:endParaRPr lang="ja-JP" altLang="en-US" sz="900" dirty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役員</a:t>
            </a:r>
            <a:r>
              <a:rPr lang="en-US" altLang="ja-JP" sz="900" dirty="0" smtClean="0">
                <a:solidFill>
                  <a:srgbClr val="1C1C1C"/>
                </a:solidFill>
              </a:rPr>
              <a:t>	</a:t>
            </a:r>
            <a:r>
              <a:rPr lang="ja-JP" altLang="en-US" sz="900" dirty="0" smtClean="0">
                <a:solidFill>
                  <a:srgbClr val="1C1C1C"/>
                </a:solidFill>
              </a:rPr>
              <a:t>代    表    取   締   役 </a:t>
            </a:r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 高原　実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en-US" altLang="ja-JP" sz="900" dirty="0" smtClean="0">
                <a:solidFill>
                  <a:srgbClr val="1C1C1C"/>
                </a:solidFill>
              </a:rPr>
              <a:t>	</a:t>
            </a:r>
            <a:r>
              <a:rPr lang="ja-JP" altLang="en-US" sz="900" dirty="0" smtClean="0">
                <a:solidFill>
                  <a:srgbClr val="1C1C1C"/>
                </a:solidFill>
              </a:rPr>
              <a:t>取 締 役 統 括 部 長 　玉那覇　有滋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	取 </a:t>
            </a:r>
            <a:r>
              <a:rPr lang="ja-JP" altLang="en-US" sz="900" dirty="0">
                <a:solidFill>
                  <a:srgbClr val="1C1C1C"/>
                </a:solidFill>
              </a:rPr>
              <a:t> </a:t>
            </a:r>
            <a:r>
              <a:rPr lang="ja-JP" altLang="en-US" sz="900" dirty="0" smtClean="0">
                <a:solidFill>
                  <a:srgbClr val="1C1C1C"/>
                </a:solidFill>
              </a:rPr>
              <a:t>          締   　　  役   　</a:t>
            </a:r>
            <a:r>
              <a:rPr lang="ja-JP" altLang="en-US" sz="900" dirty="0" smtClean="0">
                <a:solidFill>
                  <a:srgbClr val="1C1C1C"/>
                </a:solidFill>
              </a:rPr>
              <a:t>板場　勝彦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	監            査           役　　</a:t>
            </a:r>
            <a:r>
              <a:rPr lang="ja-JP" altLang="en-US" sz="900" dirty="0" smtClean="0">
                <a:solidFill>
                  <a:srgbClr val="1C1C1C"/>
                </a:solidFill>
              </a:rPr>
              <a:t>伊藤　明洋</a:t>
            </a:r>
            <a:endParaRPr lang="ja-JP" altLang="en-US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資本</a:t>
            </a:r>
            <a:r>
              <a:rPr lang="ja-JP" altLang="en-US" sz="900" dirty="0">
                <a:solidFill>
                  <a:srgbClr val="1C1C1C"/>
                </a:solidFill>
              </a:rPr>
              <a:t>金 	</a:t>
            </a:r>
            <a:r>
              <a:rPr lang="en-US" altLang="ja-JP" sz="900" dirty="0" smtClean="0">
                <a:solidFill>
                  <a:srgbClr val="1C1C1C"/>
                </a:solidFill>
              </a:rPr>
              <a:t>800</a:t>
            </a:r>
            <a:r>
              <a:rPr lang="ja-JP" altLang="en-US" sz="900" dirty="0">
                <a:solidFill>
                  <a:srgbClr val="1C1C1C"/>
                </a:solidFill>
              </a:rPr>
              <a:t>万円</a:t>
            </a:r>
          </a:p>
          <a:p>
            <a:r>
              <a:rPr lang="ja-JP" altLang="en-US" sz="900" dirty="0">
                <a:solidFill>
                  <a:srgbClr val="1C1C1C"/>
                </a:solidFill>
              </a:rPr>
              <a:t>従業員 	</a:t>
            </a:r>
            <a:r>
              <a:rPr lang="en-US" altLang="ja-JP" sz="900" dirty="0" smtClean="0">
                <a:solidFill>
                  <a:srgbClr val="1C1C1C"/>
                </a:solidFill>
              </a:rPr>
              <a:t>350</a:t>
            </a:r>
            <a:r>
              <a:rPr lang="ja-JP" altLang="en-US" sz="900" dirty="0" smtClean="0">
                <a:solidFill>
                  <a:srgbClr val="1C1C1C"/>
                </a:solidFill>
              </a:rPr>
              <a:t>名</a:t>
            </a:r>
            <a:endParaRPr lang="ja-JP" altLang="en-US" sz="900" dirty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取引金融機関 	</a:t>
            </a:r>
            <a:r>
              <a:rPr lang="ja-JP" altLang="en-US" sz="900" dirty="0" smtClean="0">
                <a:solidFill>
                  <a:srgbClr val="1C1C1C"/>
                </a:solidFill>
              </a:rPr>
              <a:t>琉球銀行</a:t>
            </a:r>
            <a:endParaRPr lang="ja-JP" altLang="en-US" sz="900" dirty="0">
              <a:solidFill>
                <a:srgbClr val="1C1C1C"/>
              </a:solidFill>
            </a:endParaRPr>
          </a:p>
          <a:p>
            <a:r>
              <a:rPr lang="ja-JP" altLang="en-US" sz="1000" dirty="0">
                <a:solidFill>
                  <a:srgbClr val="1C1C1C"/>
                </a:solidFill>
              </a:rPr>
              <a:t>  	 </a:t>
            </a:r>
            <a:endParaRPr kumimoji="1" lang="ja-JP" altLang="en-US" sz="1000" dirty="0">
              <a:solidFill>
                <a:srgbClr val="1C1C1C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17426" y="3402385"/>
            <a:ext cx="6264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rgbClr val="1C1C1C"/>
                </a:solidFill>
              </a:rPr>
              <a:t>警備業認定番号　</a:t>
            </a:r>
            <a:r>
              <a:rPr lang="ja-JP" altLang="en-US" sz="1100" dirty="0">
                <a:solidFill>
                  <a:srgbClr val="1C1C1C"/>
                </a:solidFill>
              </a:rPr>
              <a:t>沖縄</a:t>
            </a:r>
            <a:r>
              <a:rPr kumimoji="1" lang="ja-JP" altLang="en-US" sz="1100" dirty="0" smtClean="0">
                <a:solidFill>
                  <a:srgbClr val="1C1C1C"/>
                </a:solidFill>
              </a:rPr>
              <a:t>県公安委員会認定　第</a:t>
            </a:r>
            <a:r>
              <a:rPr kumimoji="1" lang="en-US" altLang="ja-JP" sz="1100" dirty="0" smtClean="0">
                <a:solidFill>
                  <a:srgbClr val="1C1C1C"/>
                </a:solidFill>
              </a:rPr>
              <a:t>97000220</a:t>
            </a:r>
            <a:r>
              <a:rPr kumimoji="1" lang="ja-JP" altLang="en-US" sz="1100" dirty="0" smtClean="0">
                <a:solidFill>
                  <a:srgbClr val="1C1C1C"/>
                </a:solidFill>
              </a:rPr>
              <a:t>号</a:t>
            </a:r>
            <a:endParaRPr kumimoji="1" lang="en-US" altLang="ja-JP" sz="1100" dirty="0" smtClean="0">
              <a:solidFill>
                <a:srgbClr val="1C1C1C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05458" y="3762425"/>
            <a:ext cx="193305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 ■警備業務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kumimoji="1"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－施設警備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－交通誘導警備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kumimoji="1" lang="ja-JP" altLang="en-US" sz="900" dirty="0">
                <a:solidFill>
                  <a:srgbClr val="1C1C1C"/>
                </a:solidFill>
              </a:rPr>
              <a:t>　</a:t>
            </a:r>
            <a:r>
              <a:rPr kumimoji="1" lang="ja-JP" altLang="en-US" sz="900" dirty="0" smtClean="0">
                <a:solidFill>
                  <a:srgbClr val="1C1C1C"/>
                </a:solidFill>
              </a:rPr>
              <a:t>－イベント・オープン警備</a:t>
            </a:r>
            <a:endParaRPr kumimoji="1"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－高速道路警備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kumimoji="1" lang="ja-JP" altLang="en-US" sz="900" dirty="0">
                <a:solidFill>
                  <a:srgbClr val="1C1C1C"/>
                </a:solidFill>
              </a:rPr>
              <a:t>　</a:t>
            </a:r>
            <a:r>
              <a:rPr kumimoji="1" lang="ja-JP" altLang="en-US" sz="900" dirty="0" smtClean="0">
                <a:solidFill>
                  <a:srgbClr val="1C1C1C"/>
                </a:solidFill>
              </a:rPr>
              <a:t>－</a:t>
            </a:r>
            <a:r>
              <a:rPr lang="ja-JP" altLang="en-US" sz="900" dirty="0" smtClean="0">
                <a:solidFill>
                  <a:srgbClr val="1C1C1C"/>
                </a:solidFill>
              </a:rPr>
              <a:t>常駐警備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kumimoji="1" lang="ja-JP" altLang="en-US" sz="900" dirty="0">
                <a:solidFill>
                  <a:srgbClr val="1C1C1C"/>
                </a:solidFill>
              </a:rPr>
              <a:t>　</a:t>
            </a:r>
            <a:r>
              <a:rPr kumimoji="1" lang="ja-JP" altLang="en-US" sz="900" dirty="0" smtClean="0">
                <a:solidFill>
                  <a:srgbClr val="1C1C1C"/>
                </a:solidFill>
              </a:rPr>
              <a:t>－出入管理業務</a:t>
            </a:r>
            <a:endParaRPr kumimoji="1"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85778" y="3762425"/>
            <a:ext cx="208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■駐車場管理・保安サービス業務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endParaRPr lang="en-US" altLang="ja-JP" sz="900" dirty="0" smtClean="0">
              <a:solidFill>
                <a:srgbClr val="1C1C1C"/>
              </a:solidFill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 flipH="1">
            <a:off x="549474" y="3906441"/>
            <a:ext cx="5580" cy="796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テキスト ボックス 1023"/>
          <p:cNvSpPr txBox="1"/>
          <p:nvPr/>
        </p:nvSpPr>
        <p:spPr>
          <a:xfrm>
            <a:off x="405458" y="5274593"/>
            <a:ext cx="2828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 smtClean="0">
                <a:solidFill>
                  <a:srgbClr val="1C1C1C"/>
                </a:solidFill>
              </a:rPr>
              <a:t>[</a:t>
            </a:r>
            <a:r>
              <a:rPr lang="ja-JP" altLang="en-US" sz="900" dirty="0" smtClean="0">
                <a:solidFill>
                  <a:srgbClr val="1C1C1C"/>
                </a:solidFill>
              </a:rPr>
              <a:t>セキュリティ事業</a:t>
            </a:r>
            <a:r>
              <a:rPr lang="en-US" altLang="ja-JP" sz="900" dirty="0" smtClean="0">
                <a:solidFill>
                  <a:srgbClr val="1C1C1C"/>
                </a:solidFill>
              </a:rPr>
              <a:t>]</a:t>
            </a: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■警備員</a:t>
            </a:r>
            <a:r>
              <a:rPr lang="ja-JP" altLang="en-US" sz="900" dirty="0">
                <a:solidFill>
                  <a:srgbClr val="1C1C1C"/>
                </a:solidFill>
              </a:rPr>
              <a:t>指導教育</a:t>
            </a:r>
            <a:r>
              <a:rPr lang="ja-JP" altLang="en-US" sz="900" dirty="0" smtClean="0">
                <a:solidFill>
                  <a:srgbClr val="1C1C1C"/>
                </a:solidFill>
              </a:rPr>
              <a:t>責任者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１号資格者：施設警備業務・巡回警備業務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２号資格者：交通誘導警備業務・雑踏警備業務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endParaRPr lang="en-US" altLang="ja-JP" sz="900" dirty="0">
              <a:solidFill>
                <a:srgbClr val="1C1C1C"/>
              </a:solidFill>
            </a:endParaRPr>
          </a:p>
          <a:p>
            <a:endParaRPr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29794" y="5418609"/>
            <a:ext cx="28280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■施設警備検定１級・２級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■交通誘導警備検定１級・２級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■雑踏警備検定１級・２級</a:t>
            </a:r>
            <a:endParaRPr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05458" y="6066681"/>
            <a:ext cx="3770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dirty="0" smtClean="0">
                <a:solidFill>
                  <a:srgbClr val="1C1C1C"/>
                </a:solidFill>
              </a:rPr>
              <a:t>[</a:t>
            </a:r>
            <a:r>
              <a:rPr lang="ja-JP" altLang="en-US" sz="900" b="1" dirty="0" smtClean="0">
                <a:solidFill>
                  <a:srgbClr val="1C1C1C"/>
                </a:solidFill>
              </a:rPr>
              <a:t>特別講習講師</a:t>
            </a:r>
            <a:r>
              <a:rPr lang="en-US" altLang="ja-JP" sz="900" b="1" dirty="0" smtClean="0">
                <a:solidFill>
                  <a:srgbClr val="1C1C1C"/>
                </a:solidFill>
              </a:rPr>
              <a:t>]</a:t>
            </a: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　■施設警備（２級）特別講習講師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　■交通誘導警備（１級・２級）特別講習講師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■雑踏警備（１級、２級）特別講習講師</a:t>
            </a:r>
            <a:endParaRPr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17426" y="7074793"/>
            <a:ext cx="38879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■東洋ワーク株式会社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en-US" altLang="ja-JP" sz="900" dirty="0" smtClean="0">
                <a:solidFill>
                  <a:srgbClr val="1C1C1C"/>
                </a:solidFill>
              </a:rPr>
              <a:t>  </a:t>
            </a:r>
            <a:r>
              <a:rPr lang="ja-JP" altLang="en-US" sz="900" dirty="0" smtClean="0">
                <a:solidFill>
                  <a:srgbClr val="1C1C1C"/>
                </a:solidFill>
              </a:rPr>
              <a:t>〒</a:t>
            </a:r>
            <a:r>
              <a:rPr lang="en-US" altLang="ja-JP" sz="900" dirty="0" smtClean="0">
                <a:solidFill>
                  <a:srgbClr val="1C1C1C"/>
                </a:solidFill>
              </a:rPr>
              <a:t>980-0803</a:t>
            </a:r>
            <a:r>
              <a:rPr lang="ja-JP" altLang="en-US" sz="900" dirty="0" smtClean="0">
                <a:solidFill>
                  <a:srgbClr val="1C1C1C"/>
                </a:solidFill>
              </a:rPr>
              <a:t>　宮城県仙台市青葉区国分町</a:t>
            </a:r>
            <a:r>
              <a:rPr lang="en-US" altLang="ja-JP" sz="900" dirty="0" smtClean="0">
                <a:solidFill>
                  <a:srgbClr val="1C1C1C"/>
                </a:solidFill>
              </a:rPr>
              <a:t>1-7-18</a:t>
            </a:r>
            <a:r>
              <a:rPr lang="ja-JP" altLang="en-US" sz="900" dirty="0" smtClean="0">
                <a:solidFill>
                  <a:srgbClr val="1C1C1C"/>
                </a:solidFill>
              </a:rPr>
              <a:t>　白蜂広瀬通ﾋﾞﾙ</a:t>
            </a:r>
            <a:r>
              <a:rPr lang="en-US" altLang="ja-JP" sz="900" dirty="0" smtClean="0">
                <a:solidFill>
                  <a:srgbClr val="1C1C1C"/>
                </a:solidFill>
              </a:rPr>
              <a:t>5F</a:t>
            </a: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事 業 内 容  ／生産請負事業、一般・製造労働者派遣事業、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　　　　　　　　   有料職業紹介事業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endParaRPr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789834" y="7074793"/>
            <a:ext cx="33843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■株式会社クリーン＆クリーン</a:t>
            </a:r>
            <a:endParaRPr lang="en-US" altLang="ja-JP" sz="900" dirty="0" smtClean="0"/>
          </a:p>
          <a:p>
            <a:r>
              <a:rPr lang="ja-JP" altLang="en-US" sz="900" dirty="0" smtClean="0"/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 〒</a:t>
            </a:r>
            <a:r>
              <a:rPr lang="en-US" altLang="ja-JP" sz="900" dirty="0" smtClean="0">
                <a:solidFill>
                  <a:srgbClr val="1C1C1C"/>
                </a:solidFill>
              </a:rPr>
              <a:t>980-0803</a:t>
            </a:r>
            <a:r>
              <a:rPr lang="ja-JP" altLang="en-US" sz="900" dirty="0" smtClean="0">
                <a:solidFill>
                  <a:srgbClr val="1C1C1C"/>
                </a:solidFill>
              </a:rPr>
              <a:t>　宮城県仙台市宮城野区中野</a:t>
            </a:r>
            <a:r>
              <a:rPr lang="en-US" altLang="ja-JP" sz="900" dirty="0" smtClean="0">
                <a:solidFill>
                  <a:srgbClr val="1C1C1C"/>
                </a:solidFill>
              </a:rPr>
              <a:t>4-2-38</a:t>
            </a:r>
            <a:r>
              <a:rPr lang="ja-JP" altLang="en-US" sz="900" dirty="0" smtClean="0">
                <a:solidFill>
                  <a:srgbClr val="1C1C1C"/>
                </a:solidFill>
              </a:rPr>
              <a:t>　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/>
              <a:t>　</a:t>
            </a:r>
            <a:r>
              <a:rPr lang="ja-JP" altLang="en-US" sz="900" dirty="0" smtClean="0"/>
              <a:t>事 業 内  容 ／ショッピングバスケット・各種コンテナ・</a:t>
            </a:r>
            <a:endParaRPr lang="en-US" altLang="ja-JP" sz="900" dirty="0" smtClean="0"/>
          </a:p>
          <a:p>
            <a:r>
              <a:rPr lang="ja-JP" altLang="en-US" sz="900" dirty="0"/>
              <a:t>　</a:t>
            </a:r>
            <a:r>
              <a:rPr lang="ja-JP" altLang="en-US" sz="900" dirty="0" smtClean="0"/>
              <a:t>　　　　　　　　　製造トレイ洗浄事業</a:t>
            </a:r>
            <a:endParaRPr lang="en-US" altLang="ja-JP" sz="900" dirty="0" smtClean="0"/>
          </a:p>
          <a:p>
            <a:r>
              <a:rPr lang="ja-JP" altLang="en-US" sz="900" dirty="0" smtClean="0"/>
              <a:t>　</a:t>
            </a:r>
            <a:endParaRPr lang="en-US" altLang="ja-JP" sz="900" dirty="0" smtClean="0"/>
          </a:p>
        </p:txBody>
      </p:sp>
      <p:sp>
        <p:nvSpPr>
          <p:cNvPr id="41" name="正方形/長方形 40"/>
          <p:cNvSpPr/>
          <p:nvPr/>
        </p:nvSpPr>
        <p:spPr>
          <a:xfrm>
            <a:off x="-3152" y="8757045"/>
            <a:ext cx="6859588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/>
              <a:t>拠点</a:t>
            </a:r>
            <a:endParaRPr kumimoji="1" lang="ja-JP" altLang="en-US" dirty="0"/>
          </a:p>
        </p:txBody>
      </p:sp>
      <p:pic>
        <p:nvPicPr>
          <p:cNvPr id="1029" name="Picture 3" descr="http://www.tw-s.co.jp/image/work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15" y="1828936"/>
            <a:ext cx="1179891" cy="11798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5" descr="http://www.tw-s.co.jp/image/work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026" y="3978449"/>
            <a:ext cx="846601" cy="846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\\192.168.0.231\06.tws\01.セキュリティー事業部\森正博(1)\写真データ一覧\写真\おおまち空中ステージ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94" t="17373" r="10333" b="8267"/>
          <a:stretch/>
        </p:blipFill>
        <p:spPr bwMode="auto">
          <a:xfrm>
            <a:off x="2061642" y="3978449"/>
            <a:ext cx="999034" cy="7817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/>
          <p:cNvSpPr txBox="1"/>
          <p:nvPr/>
        </p:nvSpPr>
        <p:spPr>
          <a:xfrm>
            <a:off x="131613" y="9040141"/>
            <a:ext cx="65900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■那覇営業所　　　　　沖縄県</a:t>
            </a:r>
            <a:r>
              <a:rPr lang="ja-JP" altLang="en-US" sz="900" dirty="0" smtClean="0">
                <a:solidFill>
                  <a:srgbClr val="1C1C1C"/>
                </a:solidFill>
              </a:rPr>
              <a:t>那覇市曙</a:t>
            </a:r>
            <a:r>
              <a:rPr lang="en-US" altLang="ja-JP" sz="900" dirty="0" smtClean="0">
                <a:solidFill>
                  <a:srgbClr val="1C1C1C"/>
                </a:solidFill>
              </a:rPr>
              <a:t>2-24-13 </a:t>
            </a:r>
            <a:r>
              <a:rPr lang="ja-JP" altLang="en-US" sz="900" dirty="0" smtClean="0">
                <a:solidFill>
                  <a:srgbClr val="1C1C1C"/>
                </a:solidFill>
              </a:rPr>
              <a:t>曙沖商ﾋﾞﾙ</a:t>
            </a:r>
            <a:r>
              <a:rPr lang="en-US" altLang="ja-JP" sz="900" dirty="0" smtClean="0">
                <a:solidFill>
                  <a:srgbClr val="1C1C1C"/>
                </a:solidFill>
              </a:rPr>
              <a:t>2F</a:t>
            </a:r>
            <a:r>
              <a:rPr lang="ja-JP" altLang="en-US" sz="900" dirty="0" smtClean="0">
                <a:solidFill>
                  <a:srgbClr val="1C1C1C"/>
                </a:solidFill>
              </a:rPr>
              <a:t>　</a:t>
            </a:r>
            <a:r>
              <a:rPr lang="en-US" altLang="ja-JP" sz="900" dirty="0" smtClean="0">
                <a:solidFill>
                  <a:srgbClr val="1C1C1C"/>
                </a:solidFill>
              </a:rPr>
              <a:t>Tel098-943-1320</a:t>
            </a:r>
            <a:r>
              <a:rPr lang="ja-JP" altLang="en-US" sz="900" dirty="0" smtClean="0">
                <a:solidFill>
                  <a:srgbClr val="1C1C1C"/>
                </a:solidFill>
              </a:rPr>
              <a:t>　</a:t>
            </a:r>
            <a:r>
              <a:rPr lang="en-US" altLang="ja-JP" sz="900" dirty="0" smtClean="0">
                <a:solidFill>
                  <a:srgbClr val="1C1C1C"/>
                </a:solidFill>
              </a:rPr>
              <a:t>Fax098-943-1188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en-US" altLang="ja-JP" sz="900" dirty="0" smtClean="0">
                <a:solidFill>
                  <a:srgbClr val="1C1C1C"/>
                </a:solidFill>
              </a:rPr>
              <a:t>■</a:t>
            </a:r>
            <a:r>
              <a:rPr lang="ja-JP" altLang="en-US" sz="900" dirty="0" smtClean="0">
                <a:solidFill>
                  <a:srgbClr val="1C1C1C"/>
                </a:solidFill>
              </a:rPr>
              <a:t>沖縄中部営業所　　沖縄県沖縄市泡瀬</a:t>
            </a:r>
            <a:r>
              <a:rPr lang="en-US" altLang="ja-JP" sz="900" dirty="0" smtClean="0">
                <a:solidFill>
                  <a:srgbClr val="1C1C1C"/>
                </a:solidFill>
              </a:rPr>
              <a:t>3-1-6</a:t>
            </a:r>
            <a:r>
              <a:rPr lang="ja-JP" altLang="en-US" sz="900" dirty="0" smtClean="0">
                <a:solidFill>
                  <a:srgbClr val="1C1C1C"/>
                </a:solidFill>
              </a:rPr>
              <a:t>　</a:t>
            </a:r>
            <a:r>
              <a:rPr lang="en-US" altLang="ja-JP" sz="900" dirty="0" smtClean="0">
                <a:solidFill>
                  <a:srgbClr val="1C1C1C"/>
                </a:solidFill>
              </a:rPr>
              <a:t>2F</a:t>
            </a:r>
            <a:r>
              <a:rPr lang="ja-JP" altLang="en-US" sz="900" dirty="0" smtClean="0">
                <a:solidFill>
                  <a:srgbClr val="1C1C1C"/>
                </a:solidFill>
              </a:rPr>
              <a:t>　　</a:t>
            </a:r>
            <a:r>
              <a:rPr lang="en-US" altLang="ja-JP" sz="900" dirty="0" smtClean="0">
                <a:solidFill>
                  <a:srgbClr val="1C1C1C"/>
                </a:solidFill>
              </a:rPr>
              <a:t>Tel098-934-7202</a:t>
            </a:r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en-US" altLang="ja-JP" sz="900" dirty="0" smtClean="0">
                <a:solidFill>
                  <a:srgbClr val="1C1C1C"/>
                </a:solidFill>
              </a:rPr>
              <a:t>Fax098-934-7203</a:t>
            </a:r>
            <a:endParaRPr lang="en-US" altLang="ja-JP" sz="900" dirty="0">
              <a:solidFill>
                <a:srgbClr val="1C1C1C"/>
              </a:solidFill>
            </a:endParaRPr>
          </a:p>
          <a:p>
            <a:r>
              <a:rPr lang="en-US" altLang="ja-JP" sz="900" dirty="0" smtClean="0">
                <a:solidFill>
                  <a:srgbClr val="1C1C1C"/>
                </a:solidFill>
              </a:rPr>
              <a:t>■</a:t>
            </a:r>
            <a:r>
              <a:rPr lang="ja-JP" altLang="en-US" sz="900" dirty="0" smtClean="0">
                <a:solidFill>
                  <a:srgbClr val="1C1C1C"/>
                </a:solidFill>
              </a:rPr>
              <a:t>名護事業所　　　　　沖縄県名護市大南</a:t>
            </a:r>
            <a:r>
              <a:rPr lang="en-US" altLang="ja-JP" sz="900" dirty="0" smtClean="0">
                <a:solidFill>
                  <a:srgbClr val="1C1C1C"/>
                </a:solidFill>
              </a:rPr>
              <a:t>2-3-1</a:t>
            </a:r>
            <a:r>
              <a:rPr lang="ja-JP" altLang="en-US" sz="900" dirty="0">
                <a:solidFill>
                  <a:srgbClr val="1C1C1C"/>
                </a:solidFill>
              </a:rPr>
              <a:t>　　</a:t>
            </a:r>
            <a:r>
              <a:rPr lang="en-US" altLang="ja-JP" sz="900" dirty="0" smtClean="0">
                <a:solidFill>
                  <a:srgbClr val="1C1C1C"/>
                </a:solidFill>
              </a:rPr>
              <a:t>Tel0980-43-0798</a:t>
            </a:r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en-US" altLang="ja-JP" sz="900" dirty="0" smtClean="0">
                <a:solidFill>
                  <a:srgbClr val="1C1C1C"/>
                </a:solidFill>
              </a:rPr>
              <a:t>Fax0980-43-0799</a:t>
            </a:r>
            <a:endParaRPr lang="en-US" altLang="ja-JP" sz="900" dirty="0">
              <a:solidFill>
                <a:srgbClr val="1C1C1C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17426" y="7866881"/>
            <a:ext cx="39604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solidFill>
                  <a:srgbClr val="1C1C1C"/>
                </a:solidFill>
              </a:rPr>
              <a:t>■東洋ワークセキュリティ株式会社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 smtClean="0">
                <a:solidFill>
                  <a:srgbClr val="1C1C1C"/>
                </a:solidFill>
              </a:rPr>
              <a:t>　〒</a:t>
            </a:r>
            <a:r>
              <a:rPr lang="en-US" altLang="ja-JP" sz="900" dirty="0" smtClean="0">
                <a:solidFill>
                  <a:srgbClr val="1C1C1C"/>
                </a:solidFill>
              </a:rPr>
              <a:t>980-0803</a:t>
            </a:r>
            <a:r>
              <a:rPr lang="ja-JP" altLang="en-US" sz="900" dirty="0" smtClean="0">
                <a:solidFill>
                  <a:srgbClr val="1C1C1C"/>
                </a:solidFill>
              </a:rPr>
              <a:t>　宮城県仙台市青葉区国分町</a:t>
            </a:r>
            <a:r>
              <a:rPr lang="en-US" altLang="ja-JP" sz="900" dirty="0" smtClean="0">
                <a:solidFill>
                  <a:srgbClr val="1C1C1C"/>
                </a:solidFill>
              </a:rPr>
              <a:t>1-7-18</a:t>
            </a:r>
            <a:r>
              <a:rPr lang="ja-JP" altLang="en-US" sz="900" dirty="0" smtClean="0">
                <a:solidFill>
                  <a:srgbClr val="1C1C1C"/>
                </a:solidFill>
              </a:rPr>
              <a:t>　白蜂広瀬通ﾋﾞﾙ</a:t>
            </a:r>
            <a:r>
              <a:rPr lang="en-US" altLang="ja-JP" sz="900" dirty="0" smtClean="0">
                <a:solidFill>
                  <a:srgbClr val="1C1C1C"/>
                </a:solidFill>
              </a:rPr>
              <a:t>6F</a:t>
            </a: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事 業 内 容  </a:t>
            </a:r>
            <a:r>
              <a:rPr lang="ja-JP" altLang="en-US" sz="900" dirty="0">
                <a:solidFill>
                  <a:srgbClr val="1C1C1C"/>
                </a:solidFill>
              </a:rPr>
              <a:t>／</a:t>
            </a:r>
            <a:r>
              <a:rPr lang="ja-JP" altLang="en-US" sz="900" dirty="0" smtClean="0">
                <a:solidFill>
                  <a:srgbClr val="1C1C1C"/>
                </a:solidFill>
              </a:rPr>
              <a:t>警備業、ビルメンテナンス業務、</a:t>
            </a:r>
            <a:endParaRPr lang="en-US" altLang="ja-JP" sz="900" dirty="0" smtClean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r>
              <a:rPr lang="ja-JP" altLang="en-US" sz="900" dirty="0" smtClean="0">
                <a:solidFill>
                  <a:srgbClr val="1C1C1C"/>
                </a:solidFill>
              </a:rPr>
              <a:t>　　　　　　　　　環境</a:t>
            </a:r>
            <a:r>
              <a:rPr lang="ja-JP" altLang="en-US" sz="900" dirty="0">
                <a:solidFill>
                  <a:srgbClr val="1C1C1C"/>
                </a:solidFill>
              </a:rPr>
              <a:t>衛生管理</a:t>
            </a:r>
            <a:r>
              <a:rPr lang="ja-JP" altLang="en-US" sz="900" dirty="0" smtClean="0">
                <a:solidFill>
                  <a:srgbClr val="1C1C1C"/>
                </a:solidFill>
              </a:rPr>
              <a:t>業務、清掃</a:t>
            </a:r>
            <a:r>
              <a:rPr lang="ja-JP" altLang="en-US" sz="900" dirty="0">
                <a:solidFill>
                  <a:srgbClr val="1C1C1C"/>
                </a:solidFill>
              </a:rPr>
              <a:t>業務</a:t>
            </a:r>
            <a:endParaRPr lang="en-US" altLang="ja-JP" sz="900" dirty="0">
              <a:solidFill>
                <a:srgbClr val="1C1C1C"/>
              </a:solidFill>
            </a:endParaRPr>
          </a:p>
          <a:p>
            <a:r>
              <a:rPr lang="ja-JP" altLang="en-US" sz="900" dirty="0">
                <a:solidFill>
                  <a:srgbClr val="1C1C1C"/>
                </a:solidFill>
              </a:rPr>
              <a:t>　</a:t>
            </a:r>
            <a:endParaRPr lang="en-US" altLang="ja-JP" sz="900" dirty="0" smtClean="0">
              <a:solidFill>
                <a:srgbClr val="1C1C1C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133650" y="9523065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 smtClean="0"/>
              <a:t>東洋ワークセキュリティ沖縄株式会社</a:t>
            </a:r>
            <a:endParaRPr lang="en-US" altLang="ja-JP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1688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2">
              <a:lumMod val="40000"/>
              <a:lumOff val="60000"/>
            </a:scheme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99</Words>
  <Application>Microsoft Office PowerPoint</Application>
  <PresentationFormat>ユーザー設定</PresentationFormat>
  <Paragraphs>61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スライド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hiromi-watanabe</dc:creator>
  <cp:lastModifiedBy>kiwaki</cp:lastModifiedBy>
  <cp:revision>51</cp:revision>
  <cp:lastPrinted>2014-02-06T05:18:55Z</cp:lastPrinted>
  <dcterms:created xsi:type="dcterms:W3CDTF">2012-12-26T07:15:43Z</dcterms:created>
  <dcterms:modified xsi:type="dcterms:W3CDTF">2018-02-22T08:40:17Z</dcterms:modified>
</cp:coreProperties>
</file>